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305" r:id="rId7"/>
    <p:sldId id="258" r:id="rId8"/>
    <p:sldId id="286" r:id="rId9"/>
    <p:sldId id="281" r:id="rId10"/>
    <p:sldId id="280" r:id="rId11"/>
    <p:sldId id="288" r:id="rId12"/>
    <p:sldId id="289" r:id="rId13"/>
    <p:sldId id="290" r:id="rId14"/>
    <p:sldId id="296" r:id="rId15"/>
    <p:sldId id="299" r:id="rId16"/>
    <p:sldId id="287" r:id="rId17"/>
    <p:sldId id="306" r:id="rId18"/>
    <p:sldId id="298" r:id="rId19"/>
    <p:sldId id="292" r:id="rId20"/>
    <p:sldId id="313" r:id="rId21"/>
    <p:sldId id="307" r:id="rId22"/>
    <p:sldId id="308" r:id="rId23"/>
    <p:sldId id="309" r:id="rId24"/>
    <p:sldId id="311" r:id="rId25"/>
    <p:sldId id="312" r:id="rId26"/>
    <p:sldId id="314" r:id="rId27"/>
    <p:sldId id="266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03D73-9CC6-57EE-34A2-F4568C317830}" v="933" dt="2024-04-16T04:23:54.644"/>
    <p1510:client id="{159C92C1-C0A5-4727-AE83-8B0331169EEC}" v="907" vWet="910" dt="2024-04-16T14:18:42.765"/>
    <p1510:client id="{16216B07-AFB2-C271-79AD-8D98B7E275FA}" v="5" dt="2024-04-16T04:02:18.683"/>
    <p1510:client id="{356AF33F-CF53-407A-B1D9-1C0CB4631E98}" v="574" dt="2024-04-16T15:53:25.338"/>
    <p1510:client id="{7BB0F623-CE56-4605-F6B8-2ED9B1079F93}" v="74" dt="2024-04-16T02:00:20.206"/>
    <p1510:client id="{7D1446F6-D5A1-0721-112E-070935B32D58}" v="55" dt="2024-04-16T04:00:52.734"/>
    <p1510:client id="{CE955A80-CF4B-C001-48BC-E696EAEA56CB}" v="175" dt="2024-04-16T15:51:26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polymtlca0-my.sharepoint.com/personal/carrie_kam_polymtlus_ca/Documents/redis_cluster_5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polymtlca0-my.sharepoint.com/personal/carrie_kam_polymtlus_ca/Documents/redis_cluster_5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https://polymtlca0-my.sharepoint.com/personal/carrie_kam_polymtlus_ca/Documents/redis_cluster_5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https://polymtlca0-my.sharepoint.com/personal/carrie_kam_polymtlus_ca/Documents/redis_cluster_5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polymtlca0-my.sharepoint.com/personal/carrie_kam_polymtlus_ca/Documents/redis_cluster_5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EVERYTHING!$A$6:$A$45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EVERYTHING!$B$6:$B$45</cx:f>
        <cx:lvl ptCount="40" formatCode="Standard">
          <cx:pt idx="0">8030</cx:pt>
          <cx:pt idx="1">7578</cx:pt>
          <cx:pt idx="2">6427</cx:pt>
          <cx:pt idx="3">6380</cx:pt>
          <cx:pt idx="4">7626</cx:pt>
          <cx:pt idx="5">7162</cx:pt>
          <cx:pt idx="6">6546</cx:pt>
          <cx:pt idx="7">7076</cx:pt>
          <cx:pt idx="8">6974</cx:pt>
          <cx:pt idx="9">6449</cx:pt>
          <cx:pt idx="10">6979</cx:pt>
          <cx:pt idx="11">7805</cx:pt>
          <cx:pt idx="12">7622</cx:pt>
          <cx:pt idx="13">7399</cx:pt>
          <cx:pt idx="14">6507</cx:pt>
          <cx:pt idx="15">7482</cx:pt>
          <cx:pt idx="16">6654</cx:pt>
          <cx:pt idx="17">6707</cx:pt>
          <cx:pt idx="18">6447</cx:pt>
          <cx:pt idx="19">6946</cx:pt>
          <cx:pt idx="20">10823</cx:pt>
          <cx:pt idx="21">10670</cx:pt>
          <cx:pt idx="22">10542</cx:pt>
          <cx:pt idx="23">10507</cx:pt>
          <cx:pt idx="24">10303</cx:pt>
          <cx:pt idx="25">10506</cx:pt>
          <cx:pt idx="26">10546</cx:pt>
          <cx:pt idx="27">10675</cx:pt>
          <cx:pt idx="28">10211</cx:pt>
          <cx:pt idx="29">10553</cx:pt>
          <cx:pt idx="30">10573</cx:pt>
          <cx:pt idx="31">10317</cx:pt>
          <cx:pt idx="32">10581</cx:pt>
          <cx:pt idx="33">10514</cx:pt>
          <cx:pt idx="34">10531</cx:pt>
          <cx:pt idx="35">10565</cx:pt>
          <cx:pt idx="36">10603</cx:pt>
          <cx:pt idx="37">10275</cx:pt>
          <cx:pt idx="38">10215</cx:pt>
          <cx:pt idx="39">10293</cx:pt>
        </cx:lvl>
      </cx:numDim>
    </cx:data>
    <cx:data id="1">
      <cx:strDim type="cat">
        <cx:f>EVERYTHING!$A$6:$A$45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EVERYTHING!$C$6:$C$45</cx:f>
        <cx:lvl ptCount="40" formatCode="Standard">
          <cx:pt idx="0">4654</cx:pt>
          <cx:pt idx="1">4924</cx:pt>
          <cx:pt idx="2">4626</cx:pt>
          <cx:pt idx="3">4688</cx:pt>
          <cx:pt idx="4">4686</cx:pt>
          <cx:pt idx="5">4663</cx:pt>
          <cx:pt idx="6">4871</cx:pt>
          <cx:pt idx="7">4883</cx:pt>
          <cx:pt idx="8">5041</cx:pt>
          <cx:pt idx="9">5314</cx:pt>
          <cx:pt idx="10">4819</cx:pt>
          <cx:pt idx="11">5489</cx:pt>
          <cx:pt idx="12">4964</cx:pt>
          <cx:pt idx="13">4913</cx:pt>
          <cx:pt idx="14">4786</cx:pt>
          <cx:pt idx="15">4736</cx:pt>
          <cx:pt idx="16">4754</cx:pt>
          <cx:pt idx="17">4729</cx:pt>
          <cx:pt idx="18">4783</cx:pt>
          <cx:pt idx="19">4664</cx:pt>
          <cx:pt idx="20">6850</cx:pt>
          <cx:pt idx="21">7067</cx:pt>
          <cx:pt idx="22">7348</cx:pt>
          <cx:pt idx="23">6945</cx:pt>
          <cx:pt idx="24">7547</cx:pt>
          <cx:pt idx="25">6717</cx:pt>
          <cx:pt idx="26">6506</cx:pt>
          <cx:pt idx="27">6673</cx:pt>
          <cx:pt idx="28">6916</cx:pt>
          <cx:pt idx="29">6727</cx:pt>
          <cx:pt idx="30">7295</cx:pt>
          <cx:pt idx="31">7079</cx:pt>
          <cx:pt idx="32">6819</cx:pt>
          <cx:pt idx="33">6899</cx:pt>
          <cx:pt idx="34">7357</cx:pt>
          <cx:pt idx="35">6822</cx:pt>
          <cx:pt idx="36">7006</cx:pt>
          <cx:pt idx="37">7108</cx:pt>
          <cx:pt idx="38">7060</cx:pt>
          <cx:pt idx="39">7433</cx:pt>
        </cx:lvl>
      </cx:numDim>
    </cx:data>
    <cx:data id="2">
      <cx:strDim type="cat">
        <cx:f>EVERYTHING!$A$6:$A$45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EVERYTHING!$D$6:$D$45</cx:f>
        <cx:lvl ptCount="40" formatCode="Standard">
          <cx:pt idx="0">7005</cx:pt>
          <cx:pt idx="1">8049</cx:pt>
          <cx:pt idx="2">7941</cx:pt>
          <cx:pt idx="3">7020</cx:pt>
          <cx:pt idx="4">7141</cx:pt>
          <cx:pt idx="5">6961</cx:pt>
          <cx:pt idx="6">7433</cx:pt>
          <cx:pt idx="7">6733</cx:pt>
          <cx:pt idx="8">7350</cx:pt>
          <cx:pt idx="9">7752</cx:pt>
          <cx:pt idx="10">7860</cx:pt>
          <cx:pt idx="11">7667</cx:pt>
          <cx:pt idx="12">7454</cx:pt>
          <cx:pt idx="13">7880</cx:pt>
          <cx:pt idx="14">7326</cx:pt>
          <cx:pt idx="15">8022</cx:pt>
          <cx:pt idx="16">7396</cx:pt>
          <cx:pt idx="17">7445</cx:pt>
          <cx:pt idx="18">8605</cx:pt>
          <cx:pt idx="19">8605</cx:pt>
          <cx:pt idx="20">11727</cx:pt>
          <cx:pt idx="21">11932</cx:pt>
          <cx:pt idx="22">11872</cx:pt>
          <cx:pt idx="23">11864</cx:pt>
          <cx:pt idx="24">11835</cx:pt>
          <cx:pt idx="25">12065</cx:pt>
          <cx:pt idx="26">11827</cx:pt>
          <cx:pt idx="27">12230</cx:pt>
          <cx:pt idx="28">11883</cx:pt>
          <cx:pt idx="29">11816</cx:pt>
          <cx:pt idx="30">12147</cx:pt>
          <cx:pt idx="31">12364</cx:pt>
          <cx:pt idx="32">11954</cx:pt>
          <cx:pt idx="33">12033</cx:pt>
          <cx:pt idx="34">11654</cx:pt>
          <cx:pt idx="35">11973</cx:pt>
          <cx:pt idx="36">11982</cx:pt>
          <cx:pt idx="37">11822</cx:pt>
          <cx:pt idx="38">12081</cx:pt>
          <cx:pt idx="39">11884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Temps 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d'exécution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(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ms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) pour 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chaque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configuration</a:t>
            </a:r>
          </a:p>
        </cx:rich>
      </cx:tx>
    </cx:title>
    <cx:plotArea>
      <cx:plotAreaRegion>
        <cx:series layoutId="boxWhisker" uniqueId="{A4A44711-56C9-40F1-A41B-5F4EC713C6D2}">
          <cx:tx>
            <cx:txData>
              <cx:f>EVERYTHING!$B$5</cx:f>
              <cx:v>50/25/25</cx:v>
            </cx:txData>
          </cx:tx>
          <cx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47CCD87-91A3-4E98-9674-4584EB07CEA2}">
          <cx:tx>
            <cx:txData>
              <cx:f>EVERYTHING!$C$5</cx:f>
              <cx:v>100/0/0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0355E060-303A-4A42-8665-D63593AD4FB9}">
          <cx:tx>
            <cx:txData>
              <cx:f>EVERYTHING!$D$5</cx:f>
              <cx:v>10/45/45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Tenorite"/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900" b="1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</a:rPr>
                  <a:t>Temps </a:t>
                </a:r>
                <a:r>
                  <a:rPr lang="en-US" sz="900" b="1" i="0" u="none" strike="noStrike" baseline="0" err="1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</a:rPr>
                  <a:t>d'exécution</a:t>
                </a:r>
                <a:r>
                  <a:rPr lang="en-US" sz="900" b="1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</a:rPr>
                  <a:t> (</a:t>
                </a:r>
                <a:r>
                  <a:rPr lang="en-US" sz="900" b="1" i="0" u="none" strike="noStrike" baseline="0" err="1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</a:rPr>
                  <a:t>ms</a:t>
                </a:r>
                <a:r>
                  <a:rPr lang="en-US" sz="900" b="1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</a:rPr>
                  <a:t>)</a:t>
                </a:r>
              </a:p>
            </cx:rich>
          </cx:tx>
        </cx:title>
        <cx:majorGridlines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EVERYTHING!$A$53:$A$92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EVERYTHING!$B$53:$B$92</cx:f>
        <cx:lvl ptCount="40" formatCode="Standard">
          <cx:pt idx="0">1245.3300124533</cx:pt>
          <cx:pt idx="1">1319.6093956188899</cx:pt>
          <cx:pt idx="2">1555.9358954411</cx:pt>
          <cx:pt idx="3">1567.3981191222499</cx:pt>
          <cx:pt idx="4">1311.3034356149999</cx:pt>
          <cx:pt idx="5">1396.2580284836599</cx:pt>
          <cx:pt idx="6">1527.6504735716401</cx:pt>
          <cx:pt idx="7">1413.22781232334</cx:pt>
          <cx:pt idx="8">1433.8973329509599</cx:pt>
          <cx:pt idx="9">1550.6280043417501</cx:pt>
          <cx:pt idx="10">1432.87003868749</cx:pt>
          <cx:pt idx="11">1281.22998078155</cx:pt>
          <cx:pt idx="12">1311.9916032537301</cx:pt>
          <cx:pt idx="13">1351.53399107987</cx:pt>
          <cx:pt idx="14">1536.80651605962</cx:pt>
          <cx:pt idx="15">1336.5410318096699</cx:pt>
          <cx:pt idx="16">1502.8554253080799</cx:pt>
          <cx:pt idx="17">1490.97957357984</cx:pt>
          <cx:pt idx="18">1551.1090429657199</cx:pt>
          <cx:pt idx="19">1439.6775122372501</cx:pt>
          <cx:pt idx="20">923.95823708768296</cx:pt>
          <cx:pt idx="21">937.20712277413304</cx:pt>
          <cx:pt idx="22">948.58660595712399</cx:pt>
          <cx:pt idx="23">951.74645474445595</cx:pt>
          <cx:pt idx="24">970.59108997379406</cx:pt>
          <cx:pt idx="25">951.83704549780998</cx:pt>
          <cx:pt idx="26">948.22681585435203</cx:pt>
          <cx:pt idx="27">936.76814988290403</cx:pt>
          <cx:pt idx="28">979.33601018509398</cx:pt>
          <cx:pt idx="29">947.59783947692597</cx:pt>
          <cx:pt idx="30">945.80535325829896</cx:pt>
          <cx:pt idx="31">969.27401376369096</cx:pt>
          <cx:pt idx="32">945.09025611945901</cx:pt>
          <cx:pt idx="33">951.112801978314</cx:pt>
          <cx:pt idx="34">949.57743804007202</cx:pt>
          <cx:pt idx="35">946.52153336488402</cx:pt>
          <cx:pt idx="36">943.12930302744496</cx:pt>
          <cx:pt idx="37">973.23600973236</cx:pt>
          <cx:pt idx="38">978.95252080274099</cx:pt>
          <cx:pt idx="39">971.53405226853204</cx:pt>
        </cx:lvl>
      </cx:numDim>
    </cx:data>
    <cx:data id="1">
      <cx:strDim type="cat">
        <cx:f>EVERYTHING!$A$53:$A$92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EVERYTHING!$C$53:$C$92</cx:f>
        <cx:lvl ptCount="40" formatCode="Standard">
          <cx:pt idx="0">2148.6892995272801</cx:pt>
          <cx:pt idx="1">2030.8692120227399</cx:pt>
          <cx:pt idx="2">2161.69476869866</cx:pt>
          <cx:pt idx="3">2133.1058020477799</cx:pt>
          <cx:pt idx="4">2134.0162185232598</cx:pt>
          <cx:pt idx="5">2144.5421402530501</cx:pt>
          <cx:pt idx="6">2052.9665366454501</cx:pt>
          <cx:pt idx="7">2047.92135981978</cx:pt>
          <cx:pt idx="8">1983.7333862328901</cx:pt>
          <cx:pt idx="9">1881.821603312</cx:pt>
          <cx:pt idx="10">2075.1193193608601</cx:pt>
          <cx:pt idx="11">1821.82546912005</cx:pt>
          <cx:pt idx="12">2014.5044319097501</cx:pt>
          <cx:pt idx="13">2035.4162426216101</cx:pt>
          <cx:pt idx="14">2089.4274968658501</cx:pt>
          <cx:pt idx="15">2111.4864864864799</cx:pt>
          <cx:pt idx="16">2103.4917963819898</cx:pt>
          <cx:pt idx="17">2114.6119687037399</cx:pt>
          <cx:pt idx="18">2090.7380305247698</cx:pt>
          <cx:pt idx="19">2144.0823327615699</cx:pt>
          <cx:pt idx="20">1459.8540145985401</cx:pt>
          <cx:pt idx="21">1415.0275930380601</cx:pt>
          <cx:pt idx="22">1360.91453456722</cx:pt>
          <cx:pt idx="23">1439.88480921526</cx:pt>
          <cx:pt idx="24">1325.02981317079</cx:pt>
          <cx:pt idx="25">1488.7598630340899</cx:pt>
          <cx:pt idx="26">1537.04272978788</cx:pt>
          <cx:pt idx="27">1498.57635246515</cx:pt>
          <cx:pt idx="28">1445.92249855407</cx:pt>
          <cx:pt idx="29">1486.5467518953401</cx:pt>
          <cx:pt idx="30">1370.8019191226799</cx:pt>
          <cx:pt idx="31">1412.6289023873401</cx:pt>
          <cx:pt idx="32">1466.4906877841299</cx:pt>
          <cx:pt idx="33">1449.4854326714001</cx:pt>
          <cx:pt idx="34">1359.24969416881</cx:pt>
          <cx:pt idx="35">1465.84579302257</cx:pt>
          <cx:pt idx="36">1427.3479874393299</cx:pt>
          <cx:pt idx="37">1406.86550365785</cx:pt>
          <cx:pt idx="38">1416.4305949008501</cx:pt>
          <cx:pt idx="39">1345.35180949818</cx:pt>
        </cx:lvl>
      </cx:numDim>
    </cx:data>
    <cx:data id="2">
      <cx:strDim type="cat">
        <cx:f>EVERYTHING!$A$53:$A$92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EVERYTHING!$D$53:$D$92</cx:f>
        <cx:lvl ptCount="40" formatCode="Standard">
          <cx:pt idx="0">1427.5517487508901</cx:pt>
          <cx:pt idx="1">1242.39035905081</cx:pt>
          <cx:pt idx="2">1259.28724342022</cx:pt>
          <cx:pt idx="3">1424.5014245014199</cx:pt>
          <cx:pt idx="4">1400.3640946646101</cx:pt>
          <cx:pt idx="5">1436.5752047119599</cx:pt>
          <cx:pt idx="6">1345.35180949818</cx:pt>
          <cx:pt idx="7">1485.2220406950801</cx:pt>
          <cx:pt idx="8">1360.5442176870699</cx:pt>
          <cx:pt idx="9">1289.98968008255</cx:pt>
          <cx:pt idx="10">1272.2646310432499</cx:pt>
          <cx:pt idx="11">1304.2911177774799</cx:pt>
          <cx:pt idx="12">1341.56157767641</cx:pt>
          <cx:pt idx="13">1269.03553299492</cx:pt>
          <cx:pt idx="14">1365.00136500136</cx:pt>
          <cx:pt idx="15">1246.57192720019</cx:pt>
          <cx:pt idx="16">1352.0822065981599</cx:pt>
          <cx:pt idx="17">1343.1833445265199</cx:pt>
          <cx:pt idx="18">1162.1150493898799</cx:pt>
          <cx:pt idx="19">1162.1150493898799</cx:pt>
          <cx:pt idx="20">852.73300929478899</cx:pt>
          <cx:pt idx="21">838.082467314783</cx:pt>
          <cx:pt idx="22">842.31805929919096</cx:pt>
          <cx:pt idx="23">842.88604180714697</cx:pt>
          <cx:pt idx="24">844.95141529362002</cx:pt>
          <cx:pt idx="25">828.84376295068296</cx:pt>
          <cx:pt idx="26">845.52295594825398</cx:pt>
          <cx:pt idx="27">817.66148814390795</cx:pt>
          <cx:pt idx="28">841.53833207102502</cx:pt>
          <cx:pt idx="29">846.31008801624898</cx:pt>
          <cx:pt idx="30">823.24853873384302</cx:pt>
          <cx:pt idx="31">808.799741184082</cx:pt>
          <cx:pt idx="32">836.54007026936495</cx:pt>
          <cx:pt idx="33">831.04795146679896</cx:pt>
          <cx:pt idx="34">858.07448086493901</cx:pt>
          <cx:pt idx="35">835.21256159692598</cx:pt>
          <cx:pt idx="36">834.58521115005794</cx:pt>
          <cx:pt idx="37">845.88056166469198</cx:pt>
          <cx:pt idx="38">827.74604751262302</cx:pt>
          <cx:pt idx="39">841.46751935375198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Débit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(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opération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/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secondes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) pour 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chaque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configuration</a:t>
            </a:r>
          </a:p>
        </cx:rich>
      </cx:tx>
    </cx:title>
    <cx:plotArea>
      <cx:plotAreaRegion>
        <cx:series layoutId="boxWhisker" uniqueId="{1A70524A-737E-47B9-AABD-E4175D0AB6D1}">
          <cx:tx>
            <cx:txData>
              <cx:f>EVERYTHING!$B$52</cx:f>
              <cx:v>50/25/25</cx:v>
            </cx:txData>
          </cx:tx>
          <cx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5EAE56B-F46C-483A-B35C-D3F4F2A61E24}">
          <cx:tx>
            <cx:txData>
              <cx:f>EVERYTHING!$C$52</cx:f>
              <cx:v>100/0/0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65494FF2-FC29-4D51-8976-361FAAB9B588}">
          <cx:tx>
            <cx:txData>
              <cx:f>EVERYTHING!$D$52</cx:f>
              <cx:v>10/45/45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endParaRPr lang="en-US" sz="9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endParaRP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Tenorite"/>
            </a:endParaRPr>
          </a:p>
        </cx:txPr>
      </cx:axis>
      <cx:axis id="1">
        <cx:valScaling/>
        <cx:title>
          <cx:tx>
            <cx:txData>
              <cx:v>Débit (ops/sec)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Débit (ops/sec)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EVERYTHING!$A$100:$A$139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EVERYTHING!$B$100:$B$139</cx:f>
        <cx:lvl ptCount="40" formatCode="Standard">
          <cx:pt idx="0">606.42317855794602</cx:pt>
          <cx:pt idx="1">563.37192118226596</cx:pt>
          <cx:pt idx="2">473.82646834477498</cx:pt>
          <cx:pt idx="3">479.411874533233</cx:pt>
          <cx:pt idx="4">556.23526098385196</cx:pt>
          <cx:pt idx="5">515.36215490797497</cx:pt>
          <cx:pt idx="6">472.38280647648401</cx:pt>
          <cx:pt idx="7">528.04006804006804</cx:pt>
          <cx:pt idx="8">516.11663189834997</cx:pt>
          <cx:pt idx="9">479.42081447963801</cx:pt>
          <cx:pt idx="10">504.89761813292301</cx:pt>
          <cx:pt idx="11">566.731362951807</cx:pt>
          <cx:pt idx="12">559.57051777434299</cx:pt>
          <cx:pt idx="13">545.53466286799596</cx:pt>
          <cx:pt idx="14">475.09659735349697</cx:pt>
          <cx:pt idx="15">554.60461538461504</cx:pt>
          <cx:pt idx="16">487.99010842685902</cx:pt>
          <cx:pt idx="17">483.36218070911099</cx:pt>
          <cx:pt idx="18">470.17008081187703</cx:pt>
          <cx:pt idx="19">510.33859615750401</cx:pt>
          <cx:pt idx="20">918.61028056522605</cx:pt>
          <cx:pt idx="21">913.59621578099802</cx:pt>
          <cx:pt idx="22">919.41314837153197</cx:pt>
          <cx:pt idx="23">917.943849206349</cx:pt>
          <cx:pt idx="24">883.492879746835</cx:pt>
          <cx:pt idx="25">930.47986443381103</cx:pt>
          <cx:pt idx="26">922.26040832666104</cx:pt>
          <cx:pt idx="27">924.22379603399395</cx:pt>
          <cx:pt idx="28">897.09371316306397</cx:pt>
          <cx:pt idx="29">895.91569181121395</cx:pt>
          <cx:pt idx="30">944.32178217821797</cx:pt>
          <cx:pt idx="31">887.28196254071599</cx:pt>
          <cx:pt idx="32">938.284520493434</cx:pt>
          <cx:pt idx="33">939.47935044105805</cx:pt>
          <cx:pt idx="34">920.36161697018201</cx:pt>
          <cx:pt idx="35">910.02532402791599</cx:pt>
          <cx:pt idx="36">890.28221597751894</cx:pt>
          <cx:pt idx="37">884.11414538310396</cx:pt>
          <cx:pt idx="38">880.41827309236896</cx:pt>
          <cx:pt idx="39">903.92230676812096</cx:pt>
        </cx:lvl>
      </cx:numDim>
    </cx:data>
    <cx:data id="1">
      <cx:strDim type="cat">
        <cx:f>EVERYTHING!$A$100:$A$139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EVERYTHING!$C$100:$C$139</cx:f>
        <cx:lvl ptCount="40" formatCode="Standard">
          <cx:pt idx="0">453.85930000000002</cx:pt>
          <cx:pt idx="1">480.71530000000001</cx:pt>
          <cx:pt idx="2">451.1191</cx:pt>
          <cx:pt idx="3">456.90390000000002</cx:pt>
          <cx:pt idx="4">456.76310000000001</cx:pt>
          <cx:pt idx="5">455.53190000000001</cx:pt>
          <cx:pt idx="6">474.76310000000001</cx:pt>
          <cx:pt idx="7">471.92840000000001</cx:pt>
          <cx:pt idx="8">492.4282</cx:pt>
          <cx:pt idx="9">520.02530000000002</cx:pt>
          <cx:pt idx="10">469.8716</cx:pt>
          <cx:pt idx="11">535.56100000000004</cx:pt>
          <cx:pt idx="12">483.13760000000002</cx:pt>
          <cx:pt idx="13">478.3734</cx:pt>
          <cx:pt idx="14">466.68619999999999</cx:pt>
          <cx:pt idx="15">461.78160000000003</cx:pt>
          <cx:pt idx="16">463.18779999999998</cx:pt>
          <cx:pt idx="17">461.5804</cx:pt>
          <cx:pt idx="18">466.56709999999998</cx:pt>
          <cx:pt idx="19">454.85669999999999</cx:pt>
          <cx:pt idx="20">675.12419999999997</cx:pt>
          <cx:pt idx="21">697.46749999999997</cx:pt>
          <cx:pt idx="22">724.67010000000005</cx:pt>
          <cx:pt idx="23">685.02589999999998</cx:pt>
          <cx:pt idx="24">745.64009999999996</cx:pt>
          <cx:pt idx="25">662.0566</cx:pt>
          <cx:pt idx="26">641.55799999999999</cx:pt>
          <cx:pt idx="27">658.74059999999997</cx:pt>
          <cx:pt idx="28">682.81650000000002</cx:pt>
          <cx:pt idx="29">663.63120000000004</cx:pt>
          <cx:pt idx="30">720.09169999999995</cx:pt>
          <cx:pt idx="31">697.71109999999999</cx:pt>
          <cx:pt idx="32">671.87450000000001</cx:pt>
          <cx:pt idx="33">679.00300000000004</cx:pt>
          <cx:pt idx="34">726.12860000000001</cx:pt>
          <cx:pt idx="35">673.12620000000004</cx:pt>
          <cx:pt idx="36">689.30719999999997</cx:pt>
          <cx:pt idx="37">701.17020000000002</cx:pt>
          <cx:pt idx="38">696.94479999999999</cx:pt>
          <cx:pt idx="39">733.63220000000001</cx:pt>
        </cx:lvl>
      </cx:numDim>
    </cx:data>
    <cx:data id="2">
      <cx:strDim type="cat">
        <cx:f>EVERYTHING!$A$100:$A$139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EVERYTHING!$D$100:$D$139</cx:f>
        <cx:lvl ptCount="40" formatCode="Standard">
          <cx:pt idx="0">559.65651260504205</cx:pt>
          <cx:pt idx="1">580.45796241345204</cx:pt>
          <cx:pt idx="2">542.36842105263099</cx:pt>
          <cx:pt idx="3">498.65939771547198</cx:pt>
          <cx:pt idx="4">503.730019493177</cx:pt>
          <cx:pt idx="5">494.49467570183901</cx:pt>
          <cx:pt idx="6">532.85285575992202</cx:pt>
          <cx:pt idx="7">476.38661338661302</cx:pt>
          <cx:pt idx="8">518.134634146341</cx:pt>
          <cx:pt idx="9">531.15975733063704</cx:pt>
          <cx:pt idx="10">536.05184446659996</cx:pt>
          <cx:pt idx="11">536.21756487025903</cx:pt>
          <cx:pt idx="12">505.10436432637499</cx:pt>
          <cx:pt idx="13">530.56568627450895</cx:pt>
          <cx:pt idx="14">499.88434695912201</cx:pt>
          <cx:pt idx="15">520.04838709677404</cx:pt>
          <cx:pt idx="16">497.19076305220801</cx:pt>
          <cx:pt idx="17">509.055609756097</cx:pt>
          <cx:pt idx="18">586.82088024564996</cx:pt>
          <cx:pt idx="19">618.97322348094701</cx:pt>
          <cx:pt idx="20">1053.54545454545</cx:pt>
          <cx:pt idx="21">1190.98667935299</cx:pt>
          <cx:pt idx="22">970.00405679513199</cx:pt>
          <cx:pt idx="23">970.94308145240404</cx:pt>
          <cx:pt idx="24">963.04815573770497</cx:pt>
          <cx:pt idx="25">989.08365019011399</cx:pt>
          <cx:pt idx="26">965.61334745762701</cx:pt>
          <cx:pt idx="27">984.15407262021597</cx:pt>
          <cx:pt idx="28">964.07100591715903</cx:pt>
          <cx:pt idx="29">971.57905337361501</cx:pt>
          <cx:pt idx="30">1086.729</cx:pt>
          <cx:pt idx="31">1096.08391608391</cx:pt>
          <cx:pt idx="32">974.39713408393004</cx:pt>
          <cx:pt idx="33">992.09803921568596</cx:pt>
          <cx:pt idx="34">972.67044284243002</cx:pt>
          <cx:pt idx="35">987.72375127421003</cx:pt>
          <cx:pt idx="36">1001.7513007284</cx:pt>
          <cx:pt idx="37">966.051359516616</cx:pt>
          <cx:pt idx="38">982.18080808080799</cx:pt>
          <cx:pt idx="39">972.00921187307995</cx:pt>
        </cx:lvl>
      </cx:numDim>
    </cx:data>
  </cx:chartData>
  <cx:chart>
    <cx:title pos="t" align="ctr" overlay="0">
      <cx:tx>
        <cx:txData>
          <cx:v>Latence (us) pour les opérations de lecture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1"/>
          </a:pPr>
          <a:r>
            <a:rPr lang="en-US" sz="14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Latence (us) pour les opérations de lecture </a:t>
          </a:r>
        </a:p>
      </cx:txPr>
    </cx:title>
    <cx:plotArea>
      <cx:plotAreaRegion>
        <cx:series layoutId="boxWhisker" uniqueId="{864A9428-AB35-4FC6-A550-FE5B7964F7CA}">
          <cx:tx>
            <cx:txData>
              <cx:f>EVERYTHING!$B$99</cx:f>
              <cx:v>50/25/25</cx:v>
            </cx:txData>
          </cx:tx>
          <cx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0E3E9F9F-AD47-4D4A-8B41-4F8393EFE4D3}">
          <cx:tx>
            <cx:txData>
              <cx:f>EVERYTHING!$C$99</cx:f>
              <cx:v>100/0/0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AC49E0DA-63C4-47D9-B27E-AC96D34F0DC0}">
          <cx:tx>
            <cx:txData>
              <cx:f>EVERYTHING!$D$99</cx:f>
              <cx:v>10/45/45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Tenorite"/>
            </a:endParaRPr>
          </a:p>
        </cx:txPr>
      </cx:axis>
      <cx:axis id="1">
        <cx:valScaling/>
        <cx:title>
          <cx:tx>
            <cx:txData>
              <cx:v>Latence (us)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Latence (us)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EVERYTHING!$A$147:$A$186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EVERYTHING!$B$147:$B$186</cx:f>
        <cx:lvl ptCount="40" formatCode="Standard">
          <cx:pt idx="0">1280.85796105383</cx:pt>
          <cx:pt idx="1">1226.0292532717399</cx:pt>
          <cx:pt idx="2">1042.8381349507199</cx:pt>
          <cx:pt idx="3">1027.7858249419</cx:pt>
          <cx:pt idx="4">1239.60801526717</cx:pt>
          <cx:pt idx="5">1167.5695684523801</cx:pt>
          <cx:pt idx="6">1079.0099388379199</cx:pt>
          <cx:pt idx="7">1148.95975469528</cx:pt>
          <cx:pt idx="8">1123.1797112462</cx:pt>
          <cx:pt idx="9">1044.6688664596199</cx:pt>
          <cx:pt idx="10">1139.51253799392</cx:pt>
          <cx:pt idx="11">1307.5933593750001</cx:pt>
          <cx:pt idx="12">1236.72989996294</cx:pt>
          <cx:pt idx="13">1218.47432379459</cx:pt>
          <cx:pt idx="14">1057.66450875856</cx:pt>
          <cx:pt idx="15">1170.40948438088</cx:pt>
          <cx:pt idx="16">1079.9317315026601</cx:pt>
          <cx:pt idx="17">1105.9568702290001</cx:pt>
          <cx:pt idx="18">1064.4481803797401</cx:pt>
          <cx:pt idx="19">1123.7113713638</cx:pt>
          <cx:pt idx="20">1193.35483870967</cx:pt>
          <cx:pt idx="21">1087.08326756116</cx:pt>
          <cx:pt idx="22">1150.60503194888</cx:pt>
          <cx:pt idx="23">1137.3915322580599</cx:pt>
          <cx:pt idx="24">1125.69454545454</cx:pt>
          <cx:pt idx="25">1078.00664841611</cx:pt>
          <cx:pt idx="26">1097.6238170347001</cx:pt>
          <cx:pt idx="27">1112.6432220039201</cx:pt>
          <cx:pt idx="28">1077.3861346231299</cx:pt>
          <cx:pt idx="29">1136.6073957513699</cx:pt>
          <cx:pt idx="30">1122.9309236947699</cx:pt>
          <cx:pt idx="31">1124.22182109907</cx:pt>
          <cx:pt idx="32">1136.87732041969</cx:pt>
          <cx:pt idx="33">1078.93456505003</cx:pt>
          <cx:pt idx="34">1116.75633293124</cx:pt>
          <cx:pt idx="35">1091.3310566492501</cx:pt>
          <cx:pt idx="36">1079.9519191919101</cx:pt>
          <cx:pt idx="37">1129.5889621087299</cx:pt>
          <cx:pt idx="38">1111.2636</cx:pt>
          <cx:pt idx="39">1076.5126151381601</cx:pt>
        </cx:lvl>
      </cx:numDim>
    </cx:data>
    <cx:data id="1">
      <cx:strDim type="cat">
        <cx:f>EVERYTHING!$A$147:$A$186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EVERYTHING!$C$147:$C$186</cx:f>
        <cx:lvl ptCount="40" formatCode="Standard">
          <cx:pt idx="0">1007.73628515733</cx:pt>
          <cx:pt idx="1">1177.35007215007</cx:pt>
          <cx:pt idx="2">1173.2028248587501</cx:pt>
          <cx:pt idx="3">1026.4569877107699</cx:pt>
          <cx:pt idx="4">1055.6379703534701</cx:pt>
          <cx:pt idx="5">1025.8252067293899</cx:pt>
          <cx:pt idx="6">1091.57553342816</cx:pt>
          <cx:pt idx="7">999.65787184691203</cx:pt>
          <cx:pt idx="8">1087.7666858457901</cx:pt>
          <cx:pt idx="9">1169.8864678898999</cx:pt>
          <cx:pt idx="10">1163.3083573486999</cx:pt>
          <cx:pt idx="11">1144.8520845231201</cx:pt>
          <cx:pt idx="12">1100.31165158371</cx:pt>
          <cx:pt idx="13">1151.2887669650499</cx:pt>
          <cx:pt idx="14">1077.0581362211401</cx:pt>
          <cx:pt idx="15">1186.2949620039401</cx:pt>
          <cx:pt idx="16">1099.59670548139</cx:pt>
          <cx:pt idx="17">1100.0735461801501</cx:pt>
          <cx:pt idx="18">1320.56231884057</cx:pt>
          <cx:pt idx="19">1241.54066307735</cx:pt>
          <cx:pt idx="20">1131.0064289888901</cx:pt>
          <cx:pt idx="21">1122.04346582785</cx:pt>
          <cx:pt idx="22">1139.8563380281601</cx:pt>
          <cx:pt idx="23">1193.9100169779199</cx:pt>
          <cx:pt idx="24">1192.85842761821</cx:pt>
          <cx:pt idx="25">1133.25370159453</cx:pt>
          <cx:pt idx="26">1181.33996023856</cx:pt>
          <cx:pt idx="27">1197.22884283246</cx:pt>
          <cx:pt idx="28">1180.1572735320101</cx:pt>
          <cx:pt idx="29">1138.6110628439001</cx:pt>
          <cx:pt idx="30">1172.6805074971101</cx:pt>
          <cx:pt idx="31">1224.65448215839</cx:pt>
          <cx:pt idx="32">1186.5896133220399</cx:pt>
          <cx:pt idx="33">1130.7286931818101</cx:pt>
          <cx:pt idx="34">1116.7974610501999</cx:pt>
          <cx:pt idx="35">1228.4914589750699</cx:pt>
          <cx:pt idx="36">1156.8579219288099</cx:pt>
          <cx:pt idx="37">1161.42227979274</cx:pt>
          <cx:pt idx="38">1130.20254957507</cx:pt>
          <cx:pt idx="39">1140.23305925715</cx:pt>
        </cx:lvl>
      </cx:numDim>
    </cx:data>
  </cx:chartData>
  <cx:chart>
    <cx:title pos="t" align="ctr" overlay="0">
      <cx:tx>
        <cx:txData>
          <cx:v>Latence (us) pour les opérations d'écriture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1"/>
          </a:pPr>
          <a:r>
            <a:rPr lang="en-US" sz="14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Latence (us) pour les opérations d'écriture</a:t>
          </a:r>
        </a:p>
      </cx:txPr>
    </cx:title>
    <cx:plotArea>
      <cx:plotAreaRegion>
        <cx:series layoutId="boxWhisker" uniqueId="{401D3680-730C-432C-82FF-514A06527433}">
          <cx:tx>
            <cx:txData>
              <cx:f>EVERYTHING!$B$146</cx:f>
              <cx:v>50/25/25</cx:v>
            </cx:txData>
          </cx:tx>
          <cx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FBDBEA0A-6D7E-4145-9AEF-51A9E401311C}">
          <cx:tx>
            <cx:txData>
              <cx:f>EVERYTHING!$C$146</cx:f>
              <cx:v>10/45/45</cx:v>
            </cx:txData>
          </cx:tx>
          <cx:spPr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Tenorite"/>
            </a:endParaRPr>
          </a:p>
        </cx:txPr>
      </cx:axis>
      <cx:axis id="1">
        <cx:valScaling/>
        <cx:title>
          <cx:tx>
            <cx:txData>
              <cx:v>Latence (us)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Latence (us)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EVERYTHING!$A$194:$A$233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EVERYTHING!$B$194:$B$233</cx:f>
        <cx:lvl ptCount="40" formatCode="Standard">
          <cx:pt idx="0">626.34805568890999</cx:pt>
          <cx:pt idx="1">592.693032015065</cx:pt>
          <cx:pt idx="2">499.52313503304998</cx:pt>
          <cx:pt idx="3">495.06789524733199</cx:pt>
          <cx:pt idx="4">601.24878286270598</cx:pt>
          <cx:pt idx="5">562.10448473282395</cx:pt>
          <cx:pt idx="6">512.809653916211</cx:pt>
          <cx:pt idx="7">546.09000000000003</cx:pt>
          <cx:pt idx="8">542.09498806682495</cx:pt>
          <cx:pt idx="9">506.74811320754702</cx:pt>
          <cx:pt idx="10">554.47687326549396</cx:pt>
          <cx:pt idx="11">609.67810150375897</cx:pt>
          <cx:pt idx="12">583.36376470588198</cx:pt>
          <cx:pt idx="13">587.84478021977998</cx:pt>
          <cx:pt idx="14">516.82245681381903</cx:pt>
          <cx:pt idx="15">627.20065328978001</cx:pt>
          <cx:pt idx="16">527.129655822725</cx:pt>
          <cx:pt idx="17">529.85895032802205</cx:pt>
          <cx:pt idx="18">518.47838214783803</cx:pt>
          <cx:pt idx="19">544.44895038167897</cx:pt>
          <cx:pt idx="20">1176.0373427672901</cx:pt>
          <cx:pt idx="21">1255.75980784627</cx:pt>
          <cx:pt idx="22">1126.29302141157</cx:pt>
          <cx:pt idx="23">1131.8798387096699</cx:pt>
          <cx:pt idx="24">1134.00769542324</cx:pt>
          <cx:pt idx="25">1166.0873506386399</cx:pt>
          <cx:pt idx="26">1182.1089951377601</cx:pt>
          <cx:pt idx="27">1201.51810584958</cx:pt>
          <cx:pt idx="28">1124.71016879374</cx:pt>
          <cx:pt idx="29">1184.8163999999999</cx:pt>
          <cx:pt idx="30">1135.6434959349499</cx:pt>
          <cx:pt idx="31">1130.0497109826499</cx:pt>
          <cx:pt idx="32">1131.7447916666599</cx:pt>
          <cx:pt idx="33">1161.6673570836699</cx:pt>
          <cx:pt idx="34">1160.2670906200301</cx:pt>
          <cx:pt idx="35">1222.13100961538</cx:pt>
          <cx:pt idx="36">1285.13763271726</cx:pt>
          <cx:pt idx="37">1133.1535052377101</cx:pt>
          <cx:pt idx="38">1123.43452380952</cx:pt>
          <cx:pt idx="39">1139.5639697090401</cx:pt>
        </cx:lvl>
      </cx:numDim>
    </cx:data>
    <cx:data id="1">
      <cx:strDim type="cat">
        <cx:f>EVERYTHING!$A$194:$A$233</cx:f>
        <cx:lvl ptCount="40">
          <cx:pt idx="0">Redis 3Node</cx:pt>
          <cx:pt idx="1">Redis 3Node</cx:pt>
          <cx:pt idx="2">Redis 3Node</cx:pt>
          <cx:pt idx="3">Redis 3Node</cx:pt>
          <cx:pt idx="4">Redis 3Node</cx:pt>
          <cx:pt idx="5">Redis 3Node</cx:pt>
          <cx:pt idx="6">Redis 3Node</cx:pt>
          <cx:pt idx="7">Redis 3Node</cx:pt>
          <cx:pt idx="8">Redis 3Node</cx:pt>
          <cx:pt idx="9">Redis 3Node</cx:pt>
          <cx:pt idx="10">Redis 5Node</cx:pt>
          <cx:pt idx="11">Redis 5Node</cx:pt>
          <cx:pt idx="12">Redis 5Node</cx:pt>
          <cx:pt idx="13">Redis 5Node</cx:pt>
          <cx:pt idx="14">Redis 5Node</cx:pt>
          <cx:pt idx="15">Redis 5Node</cx:pt>
          <cx:pt idx="16">Redis 5Node</cx:pt>
          <cx:pt idx="17">Redis 5Node</cx:pt>
          <cx:pt idx="18">Redis 5Node</cx:pt>
          <cx:pt idx="19">Redis 5Node</cx:pt>
          <cx:pt idx="20">MongoDB 3Node</cx:pt>
          <cx:pt idx="21">MongoDB 3Node</cx:pt>
          <cx:pt idx="22">MongoDB 3Node</cx:pt>
          <cx:pt idx="23">MongoDB 3Node</cx:pt>
          <cx:pt idx="24">MongoDB 3Node</cx:pt>
          <cx:pt idx="25">MongoDB 3Node</cx:pt>
          <cx:pt idx="26">MongoDB 3Node</cx:pt>
          <cx:pt idx="27">MongoDB 3Node</cx:pt>
          <cx:pt idx="28">MongoDB 3Node</cx:pt>
          <cx:pt idx="29">MongoDB 3Node</cx:pt>
          <cx:pt idx="30">MongoDB 5Node</cx:pt>
          <cx:pt idx="31">MongoDB 5Node</cx:pt>
          <cx:pt idx="32">MongoDB 5Node</cx:pt>
          <cx:pt idx="33">MongoDB 5Node</cx:pt>
          <cx:pt idx="34">MongoDB 5Node</cx:pt>
          <cx:pt idx="35">MongoDB 5Node</cx:pt>
          <cx:pt idx="36">MongoDB 5Node</cx:pt>
          <cx:pt idx="37">MongoDB 5Node</cx:pt>
          <cx:pt idx="38">MongoDB 5Node</cx:pt>
          <cx:pt idx="39">MongoDB 5Node</cx:pt>
        </cx:lvl>
      </cx:strDim>
      <cx:numDim type="val">
        <cx:f>EVERYTHING!$C$194:$C$233</cx:f>
        <cx:lvl ptCount="40" formatCode="Standard">
          <cx:pt idx="0">499.64540956569499</cx:pt>
          <cx:pt idx="1">586.02624909485803</cx:pt>
          <cx:pt idx="2">567.25896922236302</cx:pt>
          <cx:pt idx="3">505.927410617551</cx:pt>
          <cx:pt idx="4">507.32784485912902</cx:pt>
          <cx:pt idx="5">496.24304029304</cx:pt>
          <cx:pt idx="6">530.44442406456301</cx:pt>
          <cx:pt idx="7">482.93675675675598</cx:pt>
          <cx:pt idx="8">526.674304418985</cx:pt>
          <cx:pt idx="9">542.90548614883198</cx:pt>
          <cx:pt idx="10">567.30939026596695</cx:pt>
          <cx:pt idx="11">542.17612809315801</cx:pt>
          <cx:pt idx="12">535.39279112754105</cx:pt>
          <cx:pt idx="13">579.67355446800798</cx:pt>
          <cx:pt idx="14">528.22212099125295</cx:pt>
          <cx:pt idx="15">574.65529389949904</cx:pt>
          <cx:pt idx="16">526.46981579427302</cx:pt>
          <cx:pt idx="17">535.14230839582899</cx:pt>
          <cx:pt idx="18">597.55750942041902</cx:pt>
          <cx:pt idx="19">628.595818181818</cx:pt>
          <cx:pt idx="20">1172.19449474827</cx:pt>
          <cx:pt idx="21">1184.5476889214899</cx:pt>
          <cx:pt idx="22">1205.6778916544599</cx:pt>
          <cx:pt idx="23">1171.2080044060899</cx:pt>
          <cx:pt idx="24">1167.07602653756</cx:pt>
          <cx:pt idx="25">1241.4797645327401</cx:pt>
          <cx:pt idx="26">1171.4023486901499</cx:pt>
          <cx:pt idx="27">1230.6548029780199</cx:pt>
          <cx:pt idx="28">1187.20993389315</cx:pt>
          <cx:pt idx="29">1195.9564277997799</cx:pt>
          <cx:pt idx="30">1210.4522776572601</cx:pt>
          <cx:pt idx="31">1214.6138328530201</cx:pt>
          <cx:pt idx="32">1188.51167883211</cx:pt>
          <cx:pt idx="33">1236.0007258210801</cx:pt>
          <cx:pt idx="34">1177.57325184253</cx:pt>
          <cx:pt idx="35">1162.7751468428701</cx:pt>
          <cx:pt idx="36">1207.4678667866699</cx:pt>
          <cx:pt idx="37">1181.06253388758</cx:pt>
          <cx:pt idx="38">1244.95693430656</cx:pt>
          <cx:pt idx="39">1206.4148471615699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Latence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(us) pour les </a:t>
            </a:r>
            <a:r>
              <a:rPr lang="en-US" sz="1400" b="1" i="0" u="none" strike="noStrike" baseline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opérations</a:t>
            </a:r>
            <a:r>
              <a:rPr lang="en-US" sz="1400" b="1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de mise à jour</a:t>
            </a:r>
          </a:p>
        </cx:rich>
      </cx:tx>
    </cx:title>
    <cx:plotArea>
      <cx:plotAreaRegion>
        <cx:series layoutId="boxWhisker" uniqueId="{650AB39F-DD41-4543-8C09-DA08CA82A690}">
          <cx:tx>
            <cx:txData>
              <cx:f>EVERYTHING!$B$193</cx:f>
              <cx:v>50/25/25</cx:v>
            </cx:txData>
          </cx:tx>
          <cx:spPr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7711735B-8255-4E7C-BBD2-A1718C76A99D}">
          <cx:tx>
            <cx:txData>
              <cx:f>EVERYTHING!$C$193</cx:f>
              <cx:v>10/45/45</cx:v>
            </cx:txData>
          </cx:tx>
          <cx:spPr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Tenorite"/>
            </a:endParaRPr>
          </a:p>
        </cx:txPr>
      </cx:axis>
      <cx:axis id="1">
        <cx:valScaling/>
        <cx:title>
          <cx:tx>
            <cx:txData>
              <cx:v>Latence (us)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b="1"/>
              </a:pPr>
              <a:r>
                <a:rPr lang="en-US" sz="900" b="1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Latence (us)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4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6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4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3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6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4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0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26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6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_CB12B5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_915CBA2E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_BFDE5B6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_F5E253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4/relationships/chartEx" Target="../charts/chartEx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_E0745A2B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348" y="4122983"/>
            <a:ext cx="10278652" cy="3620682"/>
          </a:xfrm>
        </p:spPr>
        <p:txBody>
          <a:bodyPr anchor="ctr"/>
          <a:lstStyle/>
          <a:p>
            <a:pPr>
              <a:lnSpc>
                <a:spcPct val="114000"/>
              </a:lnSpc>
            </a:pPr>
            <a:r>
              <a:rPr lang="fr-CA"/>
              <a:t>Comparaison</a:t>
            </a:r>
            <a:r>
              <a:rPr lang="en-US"/>
              <a:t> entre Redis et MongoDB </a:t>
            </a:r>
            <a:r>
              <a:rPr lang="fr-CA"/>
              <a:t>en tant que bases de données distribuées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7B115B-E4CD-C768-F26F-1B6AA2A5F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29" y="5614236"/>
            <a:ext cx="15621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33A8D-77AA-C91D-682E-EEB2410EE591}"/>
              </a:ext>
            </a:extLst>
          </p:cNvPr>
          <p:cNvSpPr txBox="1"/>
          <p:nvPr/>
        </p:nvSpPr>
        <p:spPr>
          <a:xfrm>
            <a:off x="9463119" y="405036"/>
            <a:ext cx="2172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/>
              <a:t>Équipe Atwater</a:t>
            </a:r>
          </a:p>
          <a:p>
            <a:endParaRPr lang="fr-CA"/>
          </a:p>
          <a:p>
            <a:r>
              <a:rPr lang="fr-CA"/>
              <a:t>Vincent </a:t>
            </a:r>
            <a:r>
              <a:rPr lang="fr-CA" err="1"/>
              <a:t>Boogaart</a:t>
            </a:r>
            <a:endParaRPr lang="fr-CA"/>
          </a:p>
          <a:p>
            <a:r>
              <a:rPr lang="fr-CA"/>
              <a:t>Henri Larocque</a:t>
            </a:r>
          </a:p>
          <a:p>
            <a:r>
              <a:rPr lang="fr-CA"/>
              <a:t>Manel Ben </a:t>
            </a:r>
            <a:r>
              <a:rPr lang="fr-CA" err="1"/>
              <a:t>Jemaa</a:t>
            </a:r>
            <a:endParaRPr lang="fr-CA"/>
          </a:p>
          <a:p>
            <a:r>
              <a:rPr lang="fr-CA"/>
              <a:t>Ahmed Gafsi</a:t>
            </a:r>
          </a:p>
          <a:p>
            <a:r>
              <a:rPr lang="fr-CA"/>
              <a:t>Carrie Kam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fr-FR"/>
              <a:t>Infrastructure Physique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AF559-76D1-2641-90EB-64C41AF48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8" r="10591" b="2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Système d'opération: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Distribution: Ubuntu 22.02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Mémoire vive: 8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CPU: 4 CPU</a:t>
            </a:r>
          </a:p>
          <a:p>
            <a:endParaRPr lang="fr-FR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/>
          </a:p>
        </p:txBody>
      </p:sp>
    </p:spTree>
    <p:extLst>
      <p:ext uri="{BB962C8B-B14F-4D97-AF65-F5344CB8AC3E}">
        <p14:creationId xmlns:p14="http://schemas.microsoft.com/office/powerpoint/2010/main" val="332878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76F7-BEC1-E373-E6C3-712750FF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/>
              <a:t>Infrastructure logicielle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F239F58-6929-5391-0F77-181B38EE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fr-CA"/>
              <a:t>Pourquoi utiliser docker-compose?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A690EF00-436D-7244-3926-C4A455CEC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/>
              <a:t>Simplifie la configuration</a:t>
            </a:r>
          </a:p>
          <a:p>
            <a:r>
              <a:rPr lang="fr-CA"/>
              <a:t>Évolutivité du code</a:t>
            </a:r>
          </a:p>
          <a:p>
            <a:r>
              <a:rPr lang="fr-CA"/>
              <a:t>Réutilisation</a:t>
            </a:r>
          </a:p>
        </p:txBody>
      </p:sp>
      <p:pic>
        <p:nvPicPr>
          <p:cNvPr id="9" name="Content Placeholder 8" descr="Day 18 - Docker Compose and YAML">
            <a:extLst>
              <a:ext uri="{FF2B5EF4-FFF2-40B4-BE49-F238E27FC236}">
                <a16:creationId xmlns:a16="http://schemas.microsoft.com/office/drawing/2014/main" id="{534F499C-A236-7CC5-4C82-D2BFDB7211E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638786" y="3043107"/>
            <a:ext cx="4538365" cy="2541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243CB-CAC5-9AF2-B640-80B74364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FCFE-4AB1-95FC-6F7B-E1E29C76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36526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sz="4000"/>
              <a:t>Mode de </a:t>
            </a:r>
            <a:r>
              <a:rPr lang="en-US" sz="4000" err="1"/>
              <a:t>réplication</a:t>
            </a:r>
            <a:endParaRPr lang="en-US" sz="4000"/>
          </a:p>
        </p:txBody>
      </p:sp>
      <p:pic>
        <p:nvPicPr>
          <p:cNvPr id="8" name="Content Placeholder 7" descr="Black chains">
            <a:extLst>
              <a:ext uri="{FF2B5EF4-FFF2-40B4-BE49-F238E27FC236}">
                <a16:creationId xmlns:a16="http://schemas.microsoft.com/office/drawing/2014/main" id="{8E4FA8AB-1CF4-AFA9-E955-BCC0052934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517" r="25090" b="1"/>
          <a:stretch/>
        </p:blipFill>
        <p:spPr>
          <a:xfrm>
            <a:off x="-28230" y="-19170"/>
            <a:ext cx="5481955" cy="6876288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E060-EF8F-171C-3D0D-42F1FBAE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E6977B-5121-4E29-B00B-CC2A0259BD9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09134" y="1485101"/>
            <a:ext cx="5907176" cy="5155039"/>
          </a:xfrm>
        </p:spPr>
        <p:txBody>
          <a:bodyPr vert="horz" lIns="91440" tIns="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fr-CA" sz="2800"/>
              <a:t>Réplication Maître-Esclave</a:t>
            </a:r>
          </a:p>
          <a:p>
            <a:pPr marL="285750" indent="-285750">
              <a:buChar char="•"/>
            </a:pPr>
            <a:r>
              <a:rPr lang="fr-CA" sz="2800"/>
              <a:t>Mise à l'échelle pour les opérations d'écriture.</a:t>
            </a:r>
          </a:p>
          <a:p>
            <a:pPr marL="285750" indent="-285750">
              <a:buChar char="•"/>
            </a:pPr>
            <a:r>
              <a:rPr lang="fr-CA" sz="2800"/>
              <a:t>Configuration 3 nœuds: 1 maître, 2 esclaves</a:t>
            </a:r>
          </a:p>
          <a:p>
            <a:pPr marL="285750" indent="-285750">
              <a:buChar char="•"/>
            </a:pPr>
            <a:r>
              <a:rPr lang="fr-CA" sz="2800"/>
              <a:t>Configuration 5 nœuds: 1 maître, 4 esclaves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/>
              <a:t>On parle plutôt de nœuds primaires et secondaires pour MongoDB, mais le principe est le même</a:t>
            </a:r>
          </a:p>
          <a:p>
            <a:pPr marL="285750" indent="-285750">
              <a:buChar char="•"/>
            </a:pPr>
            <a:endParaRPr lang="fr-CA" sz="2800"/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1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821" y="669007"/>
            <a:ext cx="5884027" cy="1204912"/>
          </a:xfrm>
        </p:spPr>
        <p:txBody>
          <a:bodyPr anchor="b">
            <a:noAutofit/>
          </a:bodyPr>
          <a:lstStyle/>
          <a:p>
            <a:r>
              <a:rPr lang="fr-FR" sz="3200"/>
              <a:t>YCSB: Évaluation de performances pour bases de données NoSQL</a:t>
            </a:r>
          </a:p>
        </p:txBody>
      </p:sp>
      <p:pic>
        <p:nvPicPr>
          <p:cNvPr id="16" name="Picture 15" descr="Graphique financier numérique">
            <a:extLst>
              <a:ext uri="{FF2B5EF4-FFF2-40B4-BE49-F238E27FC236}">
                <a16:creationId xmlns:a16="http://schemas.microsoft.com/office/drawing/2014/main" id="{9C0A1617-C5CA-8F7A-75BA-9B5A5F12B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2" r="19934" b="-1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2356185"/>
            <a:ext cx="5907176" cy="4291430"/>
          </a:xfrm>
        </p:spPr>
        <p:txBody>
          <a:bodyPr vert="horz" lIns="91440" tIns="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b="0"/>
              <a:t>'Yahoo! Cloud </a:t>
            </a:r>
            <a:r>
              <a:rPr lang="fr-FR" sz="2400" b="0" err="1"/>
              <a:t>Serving</a:t>
            </a:r>
            <a:r>
              <a:rPr lang="fr-FR" sz="2400" b="0"/>
              <a:t> Benchmark' est un cadre de benchmarking standardisé.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b="0"/>
              <a:t>Cet outil est essentiel pour l'analyse comparative et la mesure de la performance des systèmes de bases de données NoSQL.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b="0"/>
              <a:t>Il est largement adopté pour évaluer la performance opérationnelle des différentes bases de données NoSQL.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400" b="0"/>
              <a:t>Compatible avec un large éventail de solutions NoSQL, permettant une évaluation polyvalente et approfondie.</a:t>
            </a:r>
          </a:p>
        </p:txBody>
      </p:sp>
    </p:spTree>
    <p:extLst>
      <p:ext uri="{BB962C8B-B14F-4D97-AF65-F5344CB8AC3E}">
        <p14:creationId xmlns:p14="http://schemas.microsoft.com/office/powerpoint/2010/main" val="335317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C471F6B-3546-47CA-E752-B3BAD18D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162" y="309507"/>
            <a:ext cx="9953308" cy="1780860"/>
          </a:xfrm>
        </p:spPr>
        <p:txBody>
          <a:bodyPr/>
          <a:lstStyle/>
          <a:p>
            <a:r>
              <a:rPr lang="fr-CA"/>
              <a:t>Format des données utilisés par YCSB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5B6D2F7-D8D7-FDA6-FD62-6E7E10F94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9262" y="2880411"/>
            <a:ext cx="2722880" cy="2777652"/>
          </a:xfrm>
        </p:spPr>
        <p:txBody>
          <a:bodyPr/>
          <a:lstStyle/>
          <a:p>
            <a:pPr marL="285750" indent="-285750">
              <a:buChar char="•"/>
            </a:pPr>
            <a:r>
              <a:rPr lang="fr-CA" b="0"/>
              <a:t>YCSB stocke des ensembles de hash</a:t>
            </a:r>
          </a:p>
          <a:p>
            <a:pPr marL="285750" indent="-285750">
              <a:buChar char="•"/>
            </a:pPr>
            <a:r>
              <a:rPr lang="fr-CA" b="0"/>
              <a:t>Les données sont assez petites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DFD3C19-E222-BB66-25CE-DDF9DFA81BD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5372130" y="3060064"/>
            <a:ext cx="6121800" cy="2988706"/>
          </a:xfr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EF54118-24A4-6C59-DC7A-DBE003FD11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76943" y="2704769"/>
            <a:ext cx="5516880" cy="351284"/>
          </a:xfrm>
        </p:spPr>
        <p:txBody>
          <a:bodyPr/>
          <a:lstStyle/>
          <a:p>
            <a:r>
              <a:rPr lang="en-US"/>
              <a:t>Format des données </a:t>
            </a:r>
            <a:r>
              <a:rPr lang="en-US" err="1"/>
              <a:t>sauvegardées</a:t>
            </a:r>
            <a:r>
              <a:rPr lang="en-US"/>
              <a:t> (Redis)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6116-AB25-3C7B-591B-123B7F9A02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2BB938-236E-FAFD-CDF4-37A99E691DE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76943" y="3068751"/>
            <a:ext cx="5506720" cy="30314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4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0564-0DE3-7F7B-8B2F-B2CB7D55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Lot de travail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A069D-06A3-7A18-307F-766264267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3 lots de travail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C2233-483A-DF2A-99CA-31DFDBF43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6157882" cy="30327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 sz="2800"/>
              <a:t>Écriture: 90% écriture, 10% lecture</a:t>
            </a:r>
          </a:p>
          <a:p>
            <a:r>
              <a:rPr lang="fr-CA" sz="2800"/>
              <a:t>Lecture seule: 100% lecture</a:t>
            </a:r>
          </a:p>
          <a:p>
            <a:r>
              <a:rPr lang="fr-CA" sz="2800"/>
              <a:t>Équilibré: 50% écriture, 50%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1678F-2FEE-A7DB-C719-91612F40D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3450" y="2023388"/>
            <a:ext cx="5216969" cy="459015"/>
          </a:xfrm>
        </p:spPr>
        <p:txBody>
          <a:bodyPr/>
          <a:lstStyle/>
          <a:p>
            <a:r>
              <a:rPr lang="en-US" sz="3200"/>
              <a:t>Configuration </a:t>
            </a:r>
            <a:r>
              <a:rPr lang="fr-CA" sz="3200"/>
              <a:t>additionnelle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C5EF6-4F81-9C35-C352-D223F929668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15201" y="2483078"/>
            <a:ext cx="4395218" cy="3032733"/>
          </a:xfrm>
        </p:spPr>
        <p:txBody>
          <a:bodyPr vert="horz" lIns="91440" tIns="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fr-CA" sz="2400"/>
              <a:t>Distinction des opérations de mise à jour et insertion au sein des opérations d'écriture</a:t>
            </a:r>
          </a:p>
          <a:p>
            <a:pPr marL="285750" indent="-285750">
              <a:buChar char="•"/>
            </a:pPr>
            <a:r>
              <a:rPr lang="fr-CA" sz="2400"/>
              <a:t>Augmentation du nombre de </a:t>
            </a:r>
            <a:r>
              <a:rPr lang="fr-CA" sz="2400" i="1"/>
              <a:t>record</a:t>
            </a:r>
            <a:r>
              <a:rPr lang="fr-CA" sz="2400"/>
              <a:t> (population) de la base de données</a:t>
            </a:r>
          </a:p>
          <a:p>
            <a:pPr marL="285750" indent="-285750">
              <a:buChar char="•"/>
            </a:pPr>
            <a:r>
              <a:rPr lang="fr-CA" sz="2400"/>
              <a:t>Augmentation du nombre d'opération par tests</a:t>
            </a:r>
          </a:p>
          <a:p>
            <a:pPr marL="285750" indent="-285750">
              <a:buChar char="•"/>
            </a:pPr>
            <a:endParaRPr lang="en-US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3B696-94B2-032A-4A55-B6F0BEEC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284" y="5674561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8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2859" y="396567"/>
            <a:ext cx="4335411" cy="3457971"/>
          </a:xfrm>
        </p:spPr>
        <p:txBody>
          <a:bodyPr/>
          <a:lstStyle/>
          <a:p>
            <a:r>
              <a:rPr lang="fr-CA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407873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B898B3-1E6D-D770-84F8-20A43D17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>
                <a:latin typeface="+mj-lt"/>
                <a:ea typeface="+mj-ea"/>
                <a:cs typeface="+mj-cs"/>
              </a:rPr>
              <a:t>Structure des résultats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907C03-25AC-B5E6-DEF2-13172A9AC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fr-CA"/>
              <a:t>5 indicateurs mesurés (un graphique pour chacun)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 vert="horz" lIns="91440" tIns="45720" rIns="91440" bIns="45720" rtlCol="0">
            <a:normAutofit/>
          </a:bodyPr>
          <a:lstStyle/>
          <a:p>
            <a:pPr marL="569214" lvl="1">
              <a:lnSpc>
                <a:spcPct val="150000"/>
              </a:lnSpc>
            </a:pPr>
            <a:r>
              <a:rPr lang="fr-CA"/>
              <a:t>Temps d’exécution (ms)</a:t>
            </a:r>
          </a:p>
          <a:p>
            <a:pPr marL="569214" lvl="1">
              <a:lnSpc>
                <a:spcPct val="150000"/>
              </a:lnSpc>
            </a:pPr>
            <a:r>
              <a:rPr lang="fr-CA"/>
              <a:t>Débit</a:t>
            </a:r>
            <a:r>
              <a:rPr lang="en-US"/>
              <a:t> </a:t>
            </a:r>
            <a:r>
              <a:rPr lang="fr-CA"/>
              <a:t>d’opération</a:t>
            </a:r>
            <a:r>
              <a:rPr lang="en-US"/>
              <a:t> </a:t>
            </a:r>
            <a:r>
              <a:rPr lang="fr-CA"/>
              <a:t>(</a:t>
            </a:r>
            <a:r>
              <a:rPr lang="fr-CA" err="1"/>
              <a:t>ops</a:t>
            </a:r>
            <a:r>
              <a:rPr lang="fr-CA"/>
              <a:t>/s)</a:t>
            </a:r>
          </a:p>
          <a:p>
            <a:pPr marL="569214" lvl="1">
              <a:lnSpc>
                <a:spcPct val="150000"/>
              </a:lnSpc>
            </a:pPr>
            <a:r>
              <a:rPr lang="fr-CA"/>
              <a:t>Latence de lecture (us)</a:t>
            </a:r>
          </a:p>
          <a:p>
            <a:pPr marL="569214" lvl="1">
              <a:lnSpc>
                <a:spcPct val="150000"/>
              </a:lnSpc>
            </a:pPr>
            <a:r>
              <a:rPr lang="fr-CA"/>
              <a:t>Latence d’écriture (us)</a:t>
            </a:r>
          </a:p>
          <a:p>
            <a:pPr marL="569214" lvl="1">
              <a:lnSpc>
                <a:spcPct val="150000"/>
              </a:lnSpc>
            </a:pPr>
            <a:r>
              <a:rPr lang="fr-CA"/>
              <a:t>Latence de mise à jour (us)</a:t>
            </a:r>
          </a:p>
          <a:p>
            <a:pPr marL="285750"/>
            <a:endParaRPr lang="en-US"/>
          </a:p>
          <a:p>
            <a:pPr marL="285750"/>
            <a:endParaRPr lang="en-US" b="0"/>
          </a:p>
          <a:p>
            <a:pPr marL="285750"/>
            <a:endParaRPr lang="en-US" b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3106D1-644F-B049-39B1-B25E68523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94576" y="2705177"/>
            <a:ext cx="4936159" cy="448989"/>
          </a:xfrm>
        </p:spPr>
        <p:txBody>
          <a:bodyPr/>
          <a:lstStyle/>
          <a:p>
            <a:r>
              <a:rPr lang="fr-CA"/>
              <a:t>Pour chacun des indicateurs, on compare: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A16BD0-21D6-F9B3-182A-B71F065B37B5}"/>
              </a:ext>
            </a:extLst>
          </p:cNvPr>
          <p:cNvSpPr txBox="1">
            <a:spLocks/>
          </p:cNvSpPr>
          <p:nvPr/>
        </p:nvSpPr>
        <p:spPr>
          <a:xfrm>
            <a:off x="7424929" y="3164867"/>
            <a:ext cx="4405806" cy="3032733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</a:pPr>
            <a:r>
              <a:rPr lang="fr-CA" b="1"/>
              <a:t>4 configurations: </a:t>
            </a:r>
            <a:r>
              <a:rPr lang="fr-CA" b="0"/>
              <a:t>Redis 3 nœuds, Redis 5 nœuds, Mongo 3 nœuds, Mongo 5 nœuds</a:t>
            </a:r>
          </a:p>
          <a:p>
            <a:pPr marL="285750" lvl="1">
              <a:lnSpc>
                <a:spcPct val="150000"/>
              </a:lnSpc>
            </a:pPr>
            <a:r>
              <a:rPr lang="fr-CA" b="1"/>
              <a:t>3 lots de travail par configuration (Lecture/Écriture/Mise à jour): </a:t>
            </a:r>
            <a:r>
              <a:rPr lang="fr-CA" b="0"/>
              <a:t>50/25/25, 100/0/0, 10/45/45</a:t>
            </a:r>
          </a:p>
          <a:p>
            <a:pPr marL="285750" lvl="1">
              <a:lnSpc>
                <a:spcPct val="150000"/>
              </a:lnSpc>
            </a:pPr>
            <a:r>
              <a:rPr lang="fr-CA" b="1"/>
              <a:t>Étalement sur 10 exécutions</a:t>
            </a:r>
          </a:p>
          <a:p>
            <a:endParaRPr lang="en-US" b="0"/>
          </a:p>
          <a:p>
            <a:endParaRPr lang="en-US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0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CA"/>
              <a:t>Temps d’exécution</a:t>
            </a:r>
            <a:br>
              <a:rPr lang="fr-CA"/>
            </a:br>
            <a:endParaRPr lang="fr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7664" y="2248720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Donne une idée générale de la performance de chaque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Les lectures sont plus rapides de que les écritures et mises à jour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Redis est plus performant que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nombre de nœud a peu d’impact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Table Placeholder 9">
                <a:extLst>
                  <a:ext uri="{FF2B5EF4-FFF2-40B4-BE49-F238E27FC236}">
                    <a16:creationId xmlns:a16="http://schemas.microsoft.com/office/drawing/2014/main" id="{CBFECAFD-3DD8-3843-3750-ED1DFE0FF084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4"/>
                <p:extLst>
                  <p:ext uri="{D42A27DB-BD31-4B8C-83A1-F6EECF244321}">
                    <p14:modId xmlns:p14="http://schemas.microsoft.com/office/powerpoint/2010/main" val="38839694"/>
                  </p:ext>
                </p:extLst>
              </p:nvPr>
            </p:nvGraphicFramePr>
            <p:xfrm>
              <a:off x="4216400" y="895350"/>
              <a:ext cx="7137400" cy="5116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Table Placeholder 9">
                <a:extLst>
                  <a:ext uri="{FF2B5EF4-FFF2-40B4-BE49-F238E27FC236}">
                    <a16:creationId xmlns:a16="http://schemas.microsoft.com/office/drawing/2014/main" id="{CBFECAFD-3DD8-3843-3750-ED1DFE0FF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895350"/>
                <a:ext cx="7137400" cy="5116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19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err="1"/>
              <a:t>Débit</a:t>
            </a:r>
            <a:r>
              <a:rPr lang="en-US"/>
              <a:t> </a:t>
            </a:r>
            <a:r>
              <a:rPr lang="en-US" err="1"/>
              <a:t>d’opération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7664" y="2248720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Donne également une idée globale de la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Permet sensiblement d’émettre les mêmes conclusions que le temps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Présen</a:t>
            </a:r>
            <a:r>
              <a:rPr lang="fr-FR"/>
              <a:t>ce de données aberrantes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Confirme en partie nos hypothèses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Table Placeholder 6">
                <a:extLst>
                  <a:ext uri="{FF2B5EF4-FFF2-40B4-BE49-F238E27FC236}">
                    <a16:creationId xmlns:a16="http://schemas.microsoft.com/office/drawing/2014/main" id="{F5ADB095-72B9-442C-64AD-BE9C1477BCE1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4"/>
                <p:extLst>
                  <p:ext uri="{D42A27DB-BD31-4B8C-83A1-F6EECF244321}">
                    <p14:modId xmlns:p14="http://schemas.microsoft.com/office/powerpoint/2010/main" val="2607834403"/>
                  </p:ext>
                </p:extLst>
              </p:nvPr>
            </p:nvGraphicFramePr>
            <p:xfrm>
              <a:off x="4216400" y="895350"/>
              <a:ext cx="7137400" cy="5116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Table Placeholder 6">
                <a:extLst>
                  <a:ext uri="{FF2B5EF4-FFF2-40B4-BE49-F238E27FC236}">
                    <a16:creationId xmlns:a16="http://schemas.microsoft.com/office/drawing/2014/main" id="{F5ADB095-72B9-442C-64AD-BE9C1477B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895350"/>
                <a:ext cx="7137400" cy="5116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60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Table des matières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CA">
                <a:ea typeface="+mn-lt"/>
                <a:cs typeface="+mn-lt"/>
              </a:rPr>
              <a:t>Contexte</a:t>
            </a:r>
          </a:p>
          <a:p>
            <a:r>
              <a:rPr lang="fr-CA">
                <a:ea typeface="+mn-lt"/>
                <a:cs typeface="+mn-lt"/>
              </a:rPr>
              <a:t>Hypothèse</a:t>
            </a:r>
            <a:endParaRPr lang="fr-CA"/>
          </a:p>
          <a:p>
            <a:r>
              <a:rPr lang="en-US"/>
              <a:t>Configuration</a:t>
            </a:r>
          </a:p>
          <a:p>
            <a:r>
              <a:rPr lang="fr-CA"/>
              <a:t>Expérimentation</a:t>
            </a:r>
          </a:p>
          <a:p>
            <a:r>
              <a:rPr lang="fr-CA"/>
              <a:t>Résultat</a:t>
            </a:r>
          </a:p>
          <a:p>
            <a:r>
              <a:rPr lang="en-US"/>
              <a:t>Conclusion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64" y="895350"/>
            <a:ext cx="3247662" cy="1267714"/>
          </a:xfrm>
        </p:spPr>
        <p:txBody>
          <a:bodyPr>
            <a:normAutofit/>
          </a:bodyPr>
          <a:lstStyle/>
          <a:p>
            <a:r>
              <a:rPr lang="fr-CA" dirty="0"/>
              <a:t>Latence pour les opérations de lecture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7664" y="2248720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Redis démontre une meilleure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La performance de MongoDB s’améliore plus la quantité de lectures est élevée (pas autant pour Redis)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Confirme notre hypothèse</a:t>
            </a:r>
            <a:endParaRPr lang="fr-FR" b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Table Placeholder 6">
                <a:extLst>
                  <a:ext uri="{FF2B5EF4-FFF2-40B4-BE49-F238E27FC236}">
                    <a16:creationId xmlns:a16="http://schemas.microsoft.com/office/drawing/2014/main" id="{0E7E7436-5B78-F7E2-54B2-12394F0CE4C2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4"/>
                <p:extLst>
                  <p:ext uri="{D42A27DB-BD31-4B8C-83A1-F6EECF244321}">
                    <p14:modId xmlns:p14="http://schemas.microsoft.com/office/powerpoint/2010/main" val="1375366608"/>
                  </p:ext>
                </p:extLst>
              </p:nvPr>
            </p:nvGraphicFramePr>
            <p:xfrm>
              <a:off x="4216400" y="895350"/>
              <a:ext cx="7137400" cy="5116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Table Placeholder 6">
                <a:extLst>
                  <a:ext uri="{FF2B5EF4-FFF2-40B4-BE49-F238E27FC236}">
                    <a16:creationId xmlns:a16="http://schemas.microsoft.com/office/drawing/2014/main" id="{0E7E7436-5B78-F7E2-54B2-12394F0CE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895350"/>
                <a:ext cx="7137400" cy="5116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12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64" y="895927"/>
            <a:ext cx="3247662" cy="1279814"/>
          </a:xfrm>
        </p:spPr>
        <p:txBody>
          <a:bodyPr>
            <a:normAutofit/>
          </a:bodyPr>
          <a:lstStyle/>
          <a:p>
            <a:r>
              <a:rPr lang="fr-CA" dirty="0"/>
              <a:t>Latence pour les opérations d’Écriture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7664" y="2248720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/>
              <a:t>La latence est similaire à travers toutes les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latence augmente légèrement du côté de MongoDB avec le volume d’écriture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/>
              <a:t>Correspond à notre hypothèse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Table Placeholder 6">
                <a:extLst>
                  <a:ext uri="{FF2B5EF4-FFF2-40B4-BE49-F238E27FC236}">
                    <a16:creationId xmlns:a16="http://schemas.microsoft.com/office/drawing/2014/main" id="{DB351D03-15E5-71D2-DDA0-F6F2764C90C1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4"/>
                <p:extLst>
                  <p:ext uri="{D42A27DB-BD31-4B8C-83A1-F6EECF244321}">
                    <p14:modId xmlns:p14="http://schemas.microsoft.com/office/powerpoint/2010/main" val="3116745936"/>
                  </p:ext>
                </p:extLst>
              </p:nvPr>
            </p:nvGraphicFramePr>
            <p:xfrm>
              <a:off x="4216400" y="895350"/>
              <a:ext cx="7137400" cy="5116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Table Placeholder 6">
                <a:extLst>
                  <a:ext uri="{FF2B5EF4-FFF2-40B4-BE49-F238E27FC236}">
                    <a16:creationId xmlns:a16="http://schemas.microsoft.com/office/drawing/2014/main" id="{DB351D03-15E5-71D2-DDA0-F6F2764C90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895350"/>
                <a:ext cx="7137400" cy="5116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7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64" y="895350"/>
            <a:ext cx="3247662" cy="1168977"/>
          </a:xfrm>
        </p:spPr>
        <p:txBody>
          <a:bodyPr>
            <a:normAutofit/>
          </a:bodyPr>
          <a:lstStyle/>
          <a:p>
            <a:r>
              <a:rPr lang="fr-CA" dirty="0"/>
              <a:t>Latence pour Les opérations de mise à jour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07664" y="2248720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/>
              <a:t>Contrairement aux écritures, la performance de Redis ici est considérablement meilleure que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/>
              <a:t>S’oppose à notre hypothèse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Table Placeholder 7">
                <a:extLst>
                  <a:ext uri="{FF2B5EF4-FFF2-40B4-BE49-F238E27FC236}">
                    <a16:creationId xmlns:a16="http://schemas.microsoft.com/office/drawing/2014/main" id="{40C96D18-5ADA-DFDE-63B6-CB78C75E36D5}"/>
                  </a:ext>
                </a:extLst>
              </p:cNvPr>
              <p:cNvGraphicFramePr>
                <a:graphicFrameLocks noGrp="1"/>
              </p:cNvGraphicFramePr>
              <p:nvPr>
                <p:ph type="tbl" sz="quarter" idx="14"/>
                <p:extLst>
                  <p:ext uri="{D42A27DB-BD31-4B8C-83A1-F6EECF244321}">
                    <p14:modId xmlns:p14="http://schemas.microsoft.com/office/powerpoint/2010/main" val="2357467587"/>
                  </p:ext>
                </p:extLst>
              </p:nvPr>
            </p:nvGraphicFramePr>
            <p:xfrm>
              <a:off x="4216400" y="895350"/>
              <a:ext cx="7137400" cy="511651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Table Placeholder 7">
                <a:extLst>
                  <a:ext uri="{FF2B5EF4-FFF2-40B4-BE49-F238E27FC236}">
                    <a16:creationId xmlns:a16="http://schemas.microsoft.com/office/drawing/2014/main" id="{40C96D18-5ADA-DFDE-63B6-CB78C75E36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6400" y="895350"/>
                <a:ext cx="7137400" cy="5116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0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1772" y="2069868"/>
            <a:ext cx="4179570" cy="1524735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4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725" y="714281"/>
            <a:ext cx="5884027" cy="1204912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4" y="2381122"/>
            <a:ext cx="6381335" cy="381647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fr-CA"/>
              <a:t>Possibilités d’améliorations à l’expérience: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/>
              <a:t>Augmenter le nombre de valeurs et d’opérations davantage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/>
              <a:t>Expérimenter avec du </a:t>
            </a:r>
            <a:r>
              <a:rPr lang="fr-CA" i="1" err="1"/>
              <a:t>Sharding</a:t>
            </a:r>
            <a:r>
              <a:rPr lang="fr-CA" i="1"/>
              <a:t> </a:t>
            </a:r>
            <a:r>
              <a:rPr lang="fr-CA"/>
              <a:t>(expansion horizontale)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A"/>
              <a:t>Tester avec davantage de bases de données (SQL, Cassandra)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B240CCE-D638-F444-0DD7-F1C855BD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40" y="4289361"/>
            <a:ext cx="4765578" cy="1796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E76C9-7845-A82E-4664-7B86077A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0" y="2132041"/>
            <a:ext cx="2162305" cy="1727285"/>
          </a:xfrm>
          <a:prstGeom prst="rect">
            <a:avLst/>
          </a:prstGeom>
        </p:spPr>
      </p:pic>
      <p:pic>
        <p:nvPicPr>
          <p:cNvPr id="1032" name="Picture 8" descr="PostgreSQL - Wikipedia">
            <a:extLst>
              <a:ext uri="{FF2B5EF4-FFF2-40B4-BE49-F238E27FC236}">
                <a16:creationId xmlns:a16="http://schemas.microsoft.com/office/drawing/2014/main" id="{9CB5CE94-7C2A-8261-A6F8-DDA5E117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34" y="2680256"/>
            <a:ext cx="1469120" cy="15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Merci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/>
              <a:t>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err="1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194411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/>
              <a:t>MongoDB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662553"/>
            <a:ext cx="5733773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0"/>
              <a:t>Plateforme de gestion de base de données orientée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Structure de données flexible avec des documents et des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Distribution et partitionnement des données via le </a:t>
            </a:r>
            <a:r>
              <a:rPr lang="fr-FR" b="0" i="1" err="1"/>
              <a:t>Sharding</a:t>
            </a:r>
            <a:endParaRPr lang="fr-FR" b="0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Format de stockage BSON pour une écriture efficace sur le disque</a:t>
            </a:r>
          </a:p>
        </p:txBody>
      </p:sp>
      <p:pic>
        <p:nvPicPr>
          <p:cNvPr id="5" name="Picture 4" descr="A green leaf with black background&#10;&#10;Description automatically generated">
            <a:extLst>
              <a:ext uri="{FF2B5EF4-FFF2-40B4-BE49-F238E27FC236}">
                <a16:creationId xmlns:a16="http://schemas.microsoft.com/office/drawing/2014/main" id="{EBF47F36-CBF7-546E-3812-0E9B062C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554" y="3164867"/>
            <a:ext cx="3032733" cy="3032733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err="1"/>
              <a:t>REdis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Système de gestion de base de données en mémoire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Modèle de données basé sur le principe clé-valeur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Performances accrues grâce à l'écriture et la lecture directement en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Structures de données riches avec les types de données 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Haute disponibilité et tolérance aux pannes avec Redis Sentinel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/>
              <a:t>Scalabilité et gestion des données distribuées via Redis Cluster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A red and grey logo&#10;&#10;Description automatically generated">
            <a:extLst>
              <a:ext uri="{FF2B5EF4-FFF2-40B4-BE49-F238E27FC236}">
                <a16:creationId xmlns:a16="http://schemas.microsoft.com/office/drawing/2014/main" id="{62F8F92B-B17A-A206-BC4C-E672028E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882" y="1048185"/>
            <a:ext cx="4014020" cy="13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pPr algn="ctr"/>
            <a:r>
              <a:rPr lang="fr-CA" sz="1800" b="1" err="1">
                <a:latin typeface="Arial"/>
                <a:cs typeface="Arial"/>
              </a:rPr>
              <a:t>PArticularités</a:t>
            </a:r>
            <a:r>
              <a:rPr lang="fr-CA" sz="1800" b="1">
                <a:latin typeface="Arial"/>
                <a:cs typeface="Arial"/>
              </a:rPr>
              <a:t> des bases de données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0174" y="2787229"/>
            <a:ext cx="3924300" cy="464499"/>
          </a:xfrm>
        </p:spPr>
        <p:txBody>
          <a:bodyPr>
            <a:noAutofit/>
          </a:bodyPr>
          <a:lstStyle/>
          <a:p>
            <a:r>
              <a:rPr lang="en-US" sz="3200"/>
              <a:t>MongoDB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49806" y="3261622"/>
            <a:ext cx="5407469" cy="3274369"/>
          </a:xfrm>
        </p:spPr>
        <p:txBody>
          <a:bodyPr vert="horz" lIns="91440" tIns="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/>
              <a:t>Privilégie</a:t>
            </a:r>
            <a:r>
              <a:rPr lang="en-US" sz="2800"/>
              <a:t> </a:t>
            </a:r>
            <a:r>
              <a:rPr lang="fr-CA" sz="2800"/>
              <a:t>l’écriture</a:t>
            </a:r>
            <a:r>
              <a:rPr lang="en-US" sz="2800"/>
              <a:t> sur </a:t>
            </a:r>
            <a:r>
              <a:rPr lang="fr-CA" sz="2800"/>
              <a:t>disque</a:t>
            </a:r>
            <a:r>
              <a:rPr lang="en-US" sz="2800"/>
              <a:t> pour </a:t>
            </a:r>
            <a:r>
              <a:rPr lang="fr-CA" sz="2800"/>
              <a:t>une</a:t>
            </a:r>
            <a:r>
              <a:rPr lang="en-US" sz="2800"/>
              <a:t> </a:t>
            </a:r>
            <a:r>
              <a:rPr lang="fr-CA" sz="2800"/>
              <a:t>persistance</a:t>
            </a:r>
            <a:r>
              <a:rPr lang="en-CA" sz="2800"/>
              <a:t> des </a:t>
            </a:r>
            <a:r>
              <a:rPr lang="fr-CA" sz="2800"/>
              <a:t>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/>
              <a:t>Modèle de documents qui permet une structure de données complexe.</a:t>
            </a:r>
            <a:endParaRPr lang="fr-FR" sz="2800">
              <a:solidFill>
                <a:srgbClr val="000000"/>
              </a:solidFill>
              <a:latin typeface="Tenorite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0383" y="2787229"/>
            <a:ext cx="3943627" cy="464499"/>
          </a:xfrm>
        </p:spPr>
        <p:txBody>
          <a:bodyPr>
            <a:noAutofit/>
          </a:bodyPr>
          <a:lstStyle/>
          <a:p>
            <a:r>
              <a:rPr lang="en-US" sz="3600"/>
              <a:t>Redis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10173" y="3251595"/>
            <a:ext cx="3943627" cy="3234264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3210" lvl="1"/>
            <a:r>
              <a:rPr lang="fr-FR" sz="2800"/>
              <a:t>Opère principalement en mémoire pour une rapidité d'accès</a:t>
            </a:r>
          </a:p>
          <a:p>
            <a:pPr marL="283210" lvl="1"/>
            <a:r>
              <a:rPr lang="fr-CA" sz="2800"/>
              <a:t>Modèle simple clé-valeu</a:t>
            </a:r>
            <a:r>
              <a:rPr lang="fr-CA" sz="2400"/>
              <a:t>r</a:t>
            </a:r>
          </a:p>
          <a:p>
            <a:pPr marL="283210" lvl="1"/>
            <a:endParaRPr lang="fr-CA"/>
          </a:p>
          <a:p>
            <a:pPr marL="283210" lvl="1"/>
            <a:endParaRPr lang="fr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err="1"/>
              <a:t>Hypothèses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554303"/>
          </a:xfrm>
        </p:spPr>
        <p:txBody>
          <a:bodyPr>
            <a:normAutofit/>
          </a:bodyPr>
          <a:lstStyle/>
          <a:p>
            <a:r>
              <a:rPr lang="fr-FR" sz="3600"/>
              <a:t>Hypothèses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18" y="1966585"/>
            <a:ext cx="8381080" cy="39183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0" dirty="0"/>
              <a:t>On s'attend à ce que Redis soit plus performant dans des opérations simples de lecture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0" dirty="0"/>
              <a:t>On s'attend que MongoDB et redis possèdent des performances comparables pour les opérations d'écriture et de mises à jour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0" dirty="0"/>
              <a:t>MongoDB devrait être plus performant dans des scénarios de recherche complexe</a:t>
            </a:r>
            <a:endParaRPr lang="fr-FR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7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2859" y="396567"/>
            <a:ext cx="4335411" cy="3457971"/>
          </a:xfrm>
        </p:spPr>
        <p:txBody>
          <a:bodyPr/>
          <a:lstStyle/>
          <a:p>
            <a:r>
              <a:rPr lang="en-US" err="1"/>
              <a:t>Expérimentation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19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  <ds:schemaRef ds:uri="16c05727-aa75-4e4a-9b5f-8a80a1165891"/>
    <ds:schemaRef ds:uri="http://schemas.microsoft.com/sharepoint/v3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860</Words>
  <Application>Microsoft Office PowerPoint</Application>
  <PresentationFormat>Widescreen</PresentationFormat>
  <Paragraphs>170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Tenorite</vt:lpstr>
      <vt:lpstr>Custom</vt:lpstr>
      <vt:lpstr>Comparaison entre Redis et MongoDB en tant que bases de données distribuées</vt:lpstr>
      <vt:lpstr>Table des matières</vt:lpstr>
      <vt:lpstr>Contexte</vt:lpstr>
      <vt:lpstr>MongoDB</vt:lpstr>
      <vt:lpstr>REdis</vt:lpstr>
      <vt:lpstr>PArticularités des bases de données</vt:lpstr>
      <vt:lpstr>Hypothèses</vt:lpstr>
      <vt:lpstr>Hypothèses</vt:lpstr>
      <vt:lpstr>Expérimentation</vt:lpstr>
      <vt:lpstr>Infrastructure Physique</vt:lpstr>
      <vt:lpstr>Infrastructure logicielle</vt:lpstr>
      <vt:lpstr>Mode de réplication</vt:lpstr>
      <vt:lpstr>YCSB: Évaluation de performances pour bases de données NoSQL</vt:lpstr>
      <vt:lpstr>Format des données utilisés par YCSB</vt:lpstr>
      <vt:lpstr>Lot de travail</vt:lpstr>
      <vt:lpstr>Résultats</vt:lpstr>
      <vt:lpstr>Structure des résultats</vt:lpstr>
      <vt:lpstr>Temps d’exécution </vt:lpstr>
      <vt:lpstr>Débit d’opération</vt:lpstr>
      <vt:lpstr>Latence pour les opérations de lecture</vt:lpstr>
      <vt:lpstr>Latence pour les opérations d’Écriture</vt:lpstr>
      <vt:lpstr>Latence pour Les opérations de mise à jour</vt:lpstr>
      <vt:lpstr>Conclusion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Henri Larocque</dc:creator>
  <cp:lastModifiedBy>Henri Larocque</cp:lastModifiedBy>
  <cp:revision>2</cp:revision>
  <dcterms:created xsi:type="dcterms:W3CDTF">2024-03-28T20:31:23Z</dcterms:created>
  <dcterms:modified xsi:type="dcterms:W3CDTF">2024-04-16T15:53:25Z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